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84" r:id="rId4"/>
    <p:sldId id="264" r:id="rId5"/>
    <p:sldId id="285" r:id="rId6"/>
    <p:sldId id="286" r:id="rId7"/>
    <p:sldId id="287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7D893-8217-4BFC-B0B0-F3CA5CECCA7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E9518-8EA8-4553-AA9D-0AF2EDDE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20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CF91-E189-4870-A8B6-668BBCE825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6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9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8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6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91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6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7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AC8F-BF87-458F-9985-96B2232DD79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7CA0-3C46-4942-BF80-F6DF1D3BF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4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frs.egressforms.com/Form/HomeFireSafetyChec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876" y="2743195"/>
            <a:ext cx="8521324" cy="897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</a:t>
            </a:r>
            <a:r>
              <a:rPr lang="en-GB" b="1" dirty="0">
                <a:latin typeface="Rockwell" panose="02060603020205020403" pitchFamily="18" charset="0"/>
                <a:cs typeface="Arial" panose="020B0604020202020204" pitchFamily="34" charset="0"/>
              </a:rPr>
              <a:t>ome </a:t>
            </a:r>
            <a:r>
              <a:rPr lang="en-GB" b="1" dirty="0">
                <a:solidFill>
                  <a:srgbClr val="FF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</a:t>
            </a:r>
            <a:r>
              <a:rPr lang="en-GB" b="1" dirty="0">
                <a:latin typeface="Rockwell" panose="02060603020205020403" pitchFamily="18" charset="0"/>
                <a:cs typeface="Arial" panose="020B0604020202020204" pitchFamily="34" charset="0"/>
              </a:rPr>
              <a:t>afety </a:t>
            </a:r>
            <a:r>
              <a:rPr lang="en-GB" b="1" dirty="0" smtClean="0">
                <a:solidFill>
                  <a:srgbClr val="FF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</a:t>
            </a:r>
            <a:r>
              <a:rPr lang="en-GB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hecks</a:t>
            </a:r>
            <a:endParaRPr lang="en-GB" b="1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13" t="12992" r="14135" b="13877"/>
          <a:stretch/>
        </p:blipFill>
        <p:spPr>
          <a:xfrm>
            <a:off x="8500132" y="708796"/>
            <a:ext cx="163401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47" y="878778"/>
            <a:ext cx="1560635" cy="1560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5" y="1518972"/>
            <a:ext cx="3432043" cy="7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8102" y="365125"/>
            <a:ext cx="3275698" cy="1325563"/>
          </a:xfrm>
        </p:spPr>
        <p:txBody>
          <a:bodyPr>
            <a:normAutofit/>
          </a:bodyPr>
          <a:lstStyle/>
          <a:p>
            <a:r>
              <a:rPr lang="en-GB" sz="37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Types of visit</a:t>
            </a:r>
            <a:endParaRPr lang="en-GB" sz="37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1941" y="2124856"/>
            <a:ext cx="8207375" cy="4040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01942" y="2141733"/>
            <a:ext cx="1494958" cy="3015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smtClean="0"/>
              <a:t>Visit Type</a:t>
            </a:r>
            <a:endParaRPr lang="en-GB" sz="1300" b="1" dirty="0"/>
          </a:p>
        </p:txBody>
      </p:sp>
      <p:sp>
        <p:nvSpPr>
          <p:cNvPr id="6" name="Rectangle 5"/>
          <p:cNvSpPr/>
          <p:nvPr/>
        </p:nvSpPr>
        <p:spPr>
          <a:xfrm>
            <a:off x="3196900" y="2126656"/>
            <a:ext cx="2877670" cy="33169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smtClean="0"/>
              <a:t>Home Safety Check</a:t>
            </a:r>
            <a:endParaRPr lang="en-GB" sz="1300" b="1" dirty="0"/>
          </a:p>
        </p:txBody>
      </p:sp>
      <p:sp>
        <p:nvSpPr>
          <p:cNvPr id="7" name="Rectangle 6"/>
          <p:cNvSpPr/>
          <p:nvPr/>
        </p:nvSpPr>
        <p:spPr>
          <a:xfrm>
            <a:off x="6074570" y="2124856"/>
            <a:ext cx="3834746" cy="3316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smtClean="0"/>
              <a:t>Home Safety Check –VP/High risk P1 – P3</a:t>
            </a:r>
            <a:endParaRPr lang="en-GB" sz="1300" b="1" dirty="0"/>
          </a:p>
        </p:txBody>
      </p:sp>
      <p:sp>
        <p:nvSpPr>
          <p:cNvPr id="8" name="Who conducts"/>
          <p:cNvSpPr/>
          <p:nvPr/>
        </p:nvSpPr>
        <p:spPr>
          <a:xfrm>
            <a:off x="1701941" y="2459416"/>
            <a:ext cx="1494958" cy="686277"/>
          </a:xfrm>
          <a:prstGeom prst="rect">
            <a:avLst/>
          </a:prstGeom>
          <a:solidFill>
            <a:srgbClr val="EFF5F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b="1" dirty="0">
                <a:solidFill>
                  <a:schemeClr val="tx1"/>
                </a:solidFill>
              </a:rPr>
              <a:t>Who conducts the visit at </a:t>
            </a:r>
            <a:r>
              <a:rPr lang="en-GB" sz="1300" b="1" dirty="0" smtClean="0">
                <a:solidFill>
                  <a:schemeClr val="tx1"/>
                </a:solidFill>
              </a:rPr>
              <a:t>LFRS?</a:t>
            </a:r>
            <a:endParaRPr lang="en-GB" sz="1300" b="1" dirty="0">
              <a:solidFill>
                <a:schemeClr val="tx1"/>
              </a:solidFill>
            </a:endParaRPr>
          </a:p>
          <a:p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9" name="What equipment"/>
          <p:cNvSpPr/>
          <p:nvPr/>
        </p:nvSpPr>
        <p:spPr>
          <a:xfrm>
            <a:off x="1701941" y="3144377"/>
            <a:ext cx="1494958" cy="1735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b="1" dirty="0">
                <a:solidFill>
                  <a:schemeClr val="tx1"/>
                </a:solidFill>
              </a:rPr>
              <a:t>What equipment can be supplied during the visit?</a:t>
            </a:r>
          </a:p>
          <a:p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10" name="What advice"/>
          <p:cNvSpPr/>
          <p:nvPr/>
        </p:nvSpPr>
        <p:spPr>
          <a:xfrm>
            <a:off x="1701941" y="4880590"/>
            <a:ext cx="1494958" cy="1286688"/>
          </a:xfrm>
          <a:prstGeom prst="rect">
            <a:avLst/>
          </a:prstGeom>
          <a:solidFill>
            <a:srgbClr val="EFF5F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b="1" dirty="0">
                <a:solidFill>
                  <a:schemeClr val="tx1"/>
                </a:solidFill>
              </a:rPr>
              <a:t>What advice, information and guidance can be given</a:t>
            </a:r>
          </a:p>
          <a:p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6900" y="2459416"/>
            <a:ext cx="2877670" cy="686277"/>
          </a:xfrm>
          <a:prstGeom prst="rect">
            <a:avLst/>
          </a:prstGeom>
          <a:solidFill>
            <a:srgbClr val="EFF5F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dirty="0">
                <a:solidFill>
                  <a:schemeClr val="tx1"/>
                </a:solidFill>
              </a:rPr>
              <a:t>Conducted by Operational </a:t>
            </a:r>
            <a:r>
              <a:rPr lang="en-GB" sz="1300" dirty="0" smtClean="0">
                <a:solidFill>
                  <a:schemeClr val="tx1"/>
                </a:solidFill>
              </a:rPr>
              <a:t>Personnel and Partner agencies.</a:t>
            </a:r>
            <a:endParaRPr lang="en-GB" sz="1300" dirty="0">
              <a:solidFill>
                <a:schemeClr val="tx1"/>
              </a:solidFill>
            </a:endParaRPr>
          </a:p>
          <a:p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6900" y="3144377"/>
            <a:ext cx="2877670" cy="1735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dirty="0">
                <a:solidFill>
                  <a:schemeClr val="tx1"/>
                </a:solidFill>
              </a:rPr>
              <a:t>Our standard </a:t>
            </a:r>
            <a:r>
              <a:rPr lang="en-GB" sz="1300" dirty="0" smtClean="0">
                <a:solidFill>
                  <a:schemeClr val="tx1"/>
                </a:solidFill>
              </a:rPr>
              <a:t>Fire Angel ST-750 </a:t>
            </a:r>
            <a:r>
              <a:rPr lang="en-GB" sz="1300" dirty="0">
                <a:solidFill>
                  <a:schemeClr val="tx1"/>
                </a:solidFill>
              </a:rPr>
              <a:t>optical smoke alarms can be </a:t>
            </a:r>
            <a:r>
              <a:rPr lang="en-GB" sz="1300" dirty="0" smtClean="0">
                <a:solidFill>
                  <a:schemeClr val="tx1"/>
                </a:solidFill>
              </a:rPr>
              <a:t>fitted. </a:t>
            </a:r>
            <a:endParaRPr lang="en-GB" sz="1300" dirty="0">
              <a:solidFill>
                <a:schemeClr val="tx1"/>
              </a:solidFill>
            </a:endParaRPr>
          </a:p>
          <a:p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6900" y="4880590"/>
            <a:ext cx="2877670" cy="1286688"/>
          </a:xfrm>
          <a:prstGeom prst="rect">
            <a:avLst/>
          </a:prstGeom>
          <a:solidFill>
            <a:srgbClr val="EFF5F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dirty="0">
                <a:solidFill>
                  <a:schemeClr val="tx1"/>
                </a:solidFill>
              </a:rPr>
              <a:t>All fire safety advice, including escape plans, testing smoke alarms, kitchen and electrical safety, shutting internal doors at night, what to do in the event of a fire etc.</a:t>
            </a:r>
          </a:p>
          <a:p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4569" y="2457692"/>
            <a:ext cx="3834748" cy="686277"/>
          </a:xfrm>
          <a:prstGeom prst="rect">
            <a:avLst/>
          </a:prstGeom>
          <a:solidFill>
            <a:srgbClr val="EFF5F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dirty="0">
                <a:solidFill>
                  <a:schemeClr val="tx1"/>
                </a:solidFill>
              </a:rPr>
              <a:t>Conducted by </a:t>
            </a:r>
            <a:r>
              <a:rPr lang="en-GB" sz="1300" dirty="0" smtClean="0">
                <a:solidFill>
                  <a:schemeClr val="tx1"/>
                </a:solidFill>
              </a:rPr>
              <a:t>specialist </a:t>
            </a:r>
            <a:r>
              <a:rPr lang="en-GB" sz="1300" dirty="0">
                <a:solidFill>
                  <a:schemeClr val="tx1"/>
                </a:solidFill>
              </a:rPr>
              <a:t>trained </a:t>
            </a:r>
            <a:r>
              <a:rPr lang="en-GB" sz="1300" dirty="0" smtClean="0">
                <a:solidFill>
                  <a:schemeClr val="tx1"/>
                </a:solidFill>
              </a:rPr>
              <a:t>Community Educators (CEs). 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4569" y="3145034"/>
            <a:ext cx="3834748" cy="1735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lvl="0" indent="-88900" defTabSz="914400">
              <a:buFont typeface="Arial" panose="020B0604020202020204" pitchFamily="34" charset="0"/>
              <a:buChar char="•"/>
              <a:tabLst>
                <a:tab pos="538163" algn="l"/>
              </a:tabLst>
              <a:defRPr/>
            </a:pPr>
            <a:r>
              <a:rPr lang="en-GB" sz="1300" dirty="0">
                <a:solidFill>
                  <a:schemeClr val="tx1"/>
                </a:solidFill>
              </a:rPr>
              <a:t>Our standard </a:t>
            </a:r>
            <a:r>
              <a:rPr lang="en-GB" sz="1300" dirty="0" smtClean="0">
                <a:solidFill>
                  <a:schemeClr val="tx1"/>
                </a:solidFill>
              </a:rPr>
              <a:t>Fire Angel ST-750 </a:t>
            </a:r>
            <a:r>
              <a:rPr lang="en-GB" sz="1300" dirty="0">
                <a:solidFill>
                  <a:schemeClr val="tx1"/>
                </a:solidFill>
              </a:rPr>
              <a:t>optical smoke alarms can be </a:t>
            </a:r>
            <a:r>
              <a:rPr lang="en-GB" sz="1300" dirty="0" smtClean="0">
                <a:solidFill>
                  <a:schemeClr val="tx1"/>
                </a:solidFill>
              </a:rPr>
              <a:t>fitted. </a:t>
            </a:r>
            <a:endParaRPr lang="en-GB" sz="1300" dirty="0">
              <a:solidFill>
                <a:schemeClr val="tx1"/>
              </a:solidFill>
            </a:endParaRPr>
          </a:p>
          <a:p>
            <a:pPr marL="88900" lvl="0" indent="-88900" defTabSz="914400">
              <a:buFont typeface="Arial" panose="020B0604020202020204" pitchFamily="34" charset="0"/>
              <a:buChar char="•"/>
              <a:tabLst>
                <a:tab pos="538163" algn="l"/>
              </a:tabLst>
              <a:defRPr/>
            </a:pPr>
            <a:r>
              <a:rPr lang="en-GB" sz="1300" dirty="0">
                <a:solidFill>
                  <a:schemeClr val="tx1"/>
                </a:solidFill>
              </a:rPr>
              <a:t>Our specialist sensory impairment, wirelessly linked smoke alarms can be </a:t>
            </a:r>
            <a:r>
              <a:rPr lang="en-GB" sz="1300" dirty="0" smtClean="0">
                <a:solidFill>
                  <a:schemeClr val="tx1"/>
                </a:solidFill>
              </a:rPr>
              <a:t>fitted. </a:t>
            </a:r>
            <a:endParaRPr lang="en-GB" sz="1300" dirty="0">
              <a:solidFill>
                <a:schemeClr val="tx1"/>
              </a:solidFill>
            </a:endParaRPr>
          </a:p>
          <a:p>
            <a:pPr marL="88900" lvl="0" indent="-88900" defTabSz="914400">
              <a:buFont typeface="Arial" panose="020B0604020202020204" pitchFamily="34" charset="0"/>
              <a:buChar char="•"/>
              <a:tabLst>
                <a:tab pos="538163" algn="l"/>
              </a:tabLst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CEs </a:t>
            </a:r>
            <a:r>
              <a:rPr lang="en-GB" sz="1300" dirty="0">
                <a:solidFill>
                  <a:schemeClr val="tx1"/>
                </a:solidFill>
              </a:rPr>
              <a:t>can </a:t>
            </a:r>
            <a:r>
              <a:rPr lang="en-GB" sz="1300" dirty="0" smtClean="0">
                <a:solidFill>
                  <a:schemeClr val="tx1"/>
                </a:solidFill>
              </a:rPr>
              <a:t>assess for </a:t>
            </a:r>
            <a:r>
              <a:rPr lang="en-GB" sz="1300" dirty="0">
                <a:solidFill>
                  <a:schemeClr val="tx1"/>
                </a:solidFill>
              </a:rPr>
              <a:t>equipment such as </a:t>
            </a:r>
            <a:r>
              <a:rPr lang="en-GB" sz="1300" dirty="0" smtClean="0">
                <a:solidFill>
                  <a:schemeClr val="tx1"/>
                </a:solidFill>
              </a:rPr>
              <a:t>lifeline, grab </a:t>
            </a:r>
            <a:r>
              <a:rPr lang="en-GB" sz="1300" dirty="0">
                <a:solidFill>
                  <a:schemeClr val="tx1"/>
                </a:solidFill>
              </a:rPr>
              <a:t>rails, half steps and chair raisers to aid with </a:t>
            </a:r>
            <a:r>
              <a:rPr lang="en-GB" sz="1300" dirty="0" smtClean="0">
                <a:solidFill>
                  <a:schemeClr val="tx1"/>
                </a:solidFill>
              </a:rPr>
              <a:t>mobility.</a:t>
            </a:r>
            <a:endParaRPr lang="en-GB" sz="1300" dirty="0">
              <a:solidFill>
                <a:schemeClr val="tx1"/>
              </a:solidFill>
            </a:endParaRPr>
          </a:p>
          <a:p>
            <a:pPr marL="88900" lvl="0" indent="-88900" defTabSz="914400">
              <a:buFont typeface="Arial" panose="020B0604020202020204" pitchFamily="34" charset="0"/>
              <a:buChar char="•"/>
              <a:tabLst>
                <a:tab pos="538163" algn="l"/>
              </a:tabLst>
              <a:defRPr/>
            </a:pPr>
            <a:r>
              <a:rPr lang="en-GB" sz="1300" dirty="0">
                <a:solidFill>
                  <a:schemeClr val="tx1"/>
                </a:solidFill>
              </a:rPr>
              <a:t>Sometimes </a:t>
            </a:r>
            <a:r>
              <a:rPr lang="en-GB" sz="1300" dirty="0" smtClean="0">
                <a:solidFill>
                  <a:schemeClr val="tx1"/>
                </a:solidFill>
              </a:rPr>
              <a:t>CEs </a:t>
            </a:r>
            <a:r>
              <a:rPr lang="en-GB" sz="1300" dirty="0">
                <a:solidFill>
                  <a:schemeClr val="tx1"/>
                </a:solidFill>
              </a:rPr>
              <a:t>can offer a free Carbon Monoxide alarm (funding and stock dependant</a:t>
            </a:r>
            <a:r>
              <a:rPr lang="en-GB" sz="1300" dirty="0" smtClean="0">
                <a:solidFill>
                  <a:schemeClr val="tx1"/>
                </a:solidFill>
              </a:rPr>
              <a:t>).</a:t>
            </a:r>
            <a:endParaRPr lang="en-GB" sz="1300" dirty="0">
              <a:solidFill>
                <a:schemeClr val="tx1"/>
              </a:solidFill>
            </a:endParaRPr>
          </a:p>
          <a:p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4569" y="4878866"/>
            <a:ext cx="3834748" cy="1286688"/>
          </a:xfrm>
          <a:prstGeom prst="rect">
            <a:avLst/>
          </a:prstGeom>
          <a:solidFill>
            <a:srgbClr val="EFF5F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dirty="0">
                <a:solidFill>
                  <a:schemeClr val="tx1"/>
                </a:solidFill>
              </a:rPr>
              <a:t>All fire safety advice covered during a </a:t>
            </a:r>
            <a:r>
              <a:rPr lang="en-GB" sz="1300" dirty="0" smtClean="0">
                <a:solidFill>
                  <a:schemeClr val="tx1"/>
                </a:solidFill>
              </a:rPr>
              <a:t>HSC, </a:t>
            </a:r>
            <a:r>
              <a:rPr lang="en-GB" sz="1300" dirty="0">
                <a:solidFill>
                  <a:schemeClr val="tx1"/>
                </a:solidFill>
              </a:rPr>
              <a:t>plus </a:t>
            </a:r>
            <a:r>
              <a:rPr lang="en-GB" sz="1300" dirty="0" smtClean="0">
                <a:solidFill>
                  <a:schemeClr val="tx1"/>
                </a:solidFill>
              </a:rPr>
              <a:t>crime </a:t>
            </a:r>
            <a:r>
              <a:rPr lang="en-GB" sz="1300" dirty="0">
                <a:solidFill>
                  <a:schemeClr val="tx1"/>
                </a:solidFill>
              </a:rPr>
              <a:t>prevention advice and slips, trips and falls </a:t>
            </a:r>
            <a:r>
              <a:rPr lang="en-GB" sz="1300" dirty="0" smtClean="0">
                <a:solidFill>
                  <a:schemeClr val="tx1"/>
                </a:solidFill>
              </a:rPr>
              <a:t>advice </a:t>
            </a:r>
            <a:r>
              <a:rPr lang="en-GB" sz="1300" dirty="0">
                <a:solidFill>
                  <a:schemeClr val="tx1"/>
                </a:solidFill>
              </a:rPr>
              <a:t>if needed.</a:t>
            </a:r>
          </a:p>
          <a:p>
            <a:r>
              <a:rPr lang="en-GB" sz="1300" dirty="0" smtClean="0">
                <a:solidFill>
                  <a:schemeClr val="tx1"/>
                </a:solidFill>
              </a:rPr>
              <a:t>CEs </a:t>
            </a:r>
            <a:r>
              <a:rPr lang="en-GB" sz="1300" dirty="0">
                <a:solidFill>
                  <a:schemeClr val="tx1"/>
                </a:solidFill>
              </a:rPr>
              <a:t>can also discuss a range of health and wellbeing factors, and make referrals for additional help and support if needed.</a:t>
            </a:r>
          </a:p>
          <a:p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1941" y="2124856"/>
            <a:ext cx="8207376" cy="40406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838200" y="488679"/>
            <a:ext cx="3221839" cy="1198414"/>
            <a:chOff x="838200" y="488679"/>
            <a:chExt cx="3221839" cy="11984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8679"/>
              <a:ext cx="1198414" cy="119841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50" y="1127570"/>
              <a:ext cx="1944589" cy="419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3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488679"/>
            <a:ext cx="3221839" cy="1198414"/>
            <a:chOff x="838200" y="488679"/>
            <a:chExt cx="3221839" cy="1198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8679"/>
              <a:ext cx="1198414" cy="11984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50" y="1127570"/>
              <a:ext cx="1944589" cy="41919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692292" y="1087886"/>
            <a:ext cx="569229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700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Topics covered in HSC</a:t>
            </a:r>
            <a:endParaRPr lang="en-GB" sz="37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1300A2-F989-41AE-BF3E-C08A6B85DB8B}"/>
              </a:ext>
            </a:extLst>
          </p:cNvPr>
          <p:cNvSpPr txBox="1">
            <a:spLocks/>
          </p:cNvSpPr>
          <p:nvPr/>
        </p:nvSpPr>
        <p:spPr>
          <a:xfrm>
            <a:off x="630734" y="1920047"/>
            <a:ext cx="4038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sz="1800" b="1" dirty="0" smtClean="0"/>
              <a:t>Home fire safety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Hazard spotting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Fire safety advice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Bedtime routine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Escape planning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Smoke detection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Risk reduction equipment (e.g. deaf alarm, letter box lock)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Reducing risk of fire related crime</a:t>
            </a:r>
          </a:p>
          <a:p>
            <a:pPr fontAlgn="auto">
              <a:spcAft>
                <a:spcPts val="0"/>
              </a:spcAft>
              <a:defRPr/>
            </a:pPr>
            <a:endParaRPr lang="en-GB" sz="1800" dirty="0" smtClean="0"/>
          </a:p>
          <a:p>
            <a:pPr fontAlgn="auto">
              <a:spcAft>
                <a:spcPts val="0"/>
              </a:spcAft>
              <a:defRPr/>
            </a:pPr>
            <a:endParaRPr lang="en-GB" sz="1800" dirty="0" smtClean="0"/>
          </a:p>
          <a:p>
            <a:pPr fontAlgn="auto"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3702D79-1381-48C8-BE76-189D434B1331}"/>
              </a:ext>
            </a:extLst>
          </p:cNvPr>
          <p:cNvSpPr txBox="1">
            <a:spLocks/>
          </p:cNvSpPr>
          <p:nvPr/>
        </p:nvSpPr>
        <p:spPr>
          <a:xfrm>
            <a:off x="7431954" y="1813143"/>
            <a:ext cx="4038600" cy="45259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sz="1800" b="1" dirty="0" smtClean="0"/>
              <a:t>Other areas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Physical health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Frailty, mobility and falls prevention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Keeping warm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Social isolation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Mental health (including dementia)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Hoarding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Smoking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Electronic cigarettes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Substance use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Medication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Home security</a:t>
            </a:r>
          </a:p>
          <a:p>
            <a:pPr fontAlgn="auto">
              <a:spcAft>
                <a:spcPts val="0"/>
              </a:spcAft>
              <a:defRPr/>
            </a:pPr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17" y="3137204"/>
            <a:ext cx="2284307" cy="32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370" y="365125"/>
            <a:ext cx="5069780" cy="1325563"/>
          </a:xfrm>
        </p:spPr>
        <p:txBody>
          <a:bodyPr>
            <a:normAutofit/>
          </a:bodyPr>
          <a:lstStyle/>
          <a:p>
            <a:r>
              <a:rPr lang="en-GB" sz="3700" b="1" dirty="0" smtClean="0">
                <a:solidFill>
                  <a:srgbClr val="165C7D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Risk Identification</a:t>
            </a:r>
            <a:endParaRPr lang="en-GB" sz="37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488679"/>
            <a:ext cx="3221839" cy="1198414"/>
            <a:chOff x="838200" y="488679"/>
            <a:chExt cx="3221839" cy="1198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8679"/>
              <a:ext cx="1198414" cy="11984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50" y="1127570"/>
              <a:ext cx="1944589" cy="419193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1" y="1981339"/>
            <a:ext cx="3764253" cy="26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44" y="4771280"/>
            <a:ext cx="2800237" cy="19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94" y="2335288"/>
            <a:ext cx="3305198" cy="440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25748" y="5105979"/>
            <a:ext cx="2159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Faulty Electric Blanket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59309" y="1614349"/>
            <a:ext cx="317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Hoard with electrical overloading</a:t>
            </a:r>
          </a:p>
        </p:txBody>
      </p:sp>
    </p:spTree>
    <p:extLst>
      <p:ext uri="{BB962C8B-B14F-4D97-AF65-F5344CB8AC3E}">
        <p14:creationId xmlns:p14="http://schemas.microsoft.com/office/powerpoint/2010/main" val="22462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945" y="365125"/>
            <a:ext cx="5932205" cy="1325563"/>
          </a:xfrm>
        </p:spPr>
        <p:txBody>
          <a:bodyPr>
            <a:normAutofit/>
          </a:bodyPr>
          <a:lstStyle/>
          <a:p>
            <a:r>
              <a:rPr lang="en-GB" sz="3700" b="1" dirty="0" smtClean="0">
                <a:solidFill>
                  <a:srgbClr val="165C7D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Hoarding – Why is it an issue for Fire Service? </a:t>
            </a:r>
            <a:endParaRPr lang="en-GB" sz="37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488679"/>
            <a:ext cx="3221839" cy="1198414"/>
            <a:chOff x="838200" y="488679"/>
            <a:chExt cx="3221839" cy="1198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8679"/>
              <a:ext cx="1198414" cy="11984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50" y="1127570"/>
              <a:ext cx="1944589" cy="419193"/>
            </a:xfrm>
            <a:prstGeom prst="rect">
              <a:avLst/>
            </a:prstGeom>
          </p:spPr>
        </p:pic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89055" y="2103844"/>
            <a:ext cx="8229600" cy="4537075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 smtClean="0">
                <a:ea typeface="ＭＳ Ｐゴシック" pitchFamily="34" charset="-128"/>
              </a:rPr>
              <a:t>Higher fire  loading than normal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Hides the true fire risk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Delays smoke detection activation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Reduces the  opportunities for escape – e.g. blocked exits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Increase the time for escape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Increases the time for the  fire  service to get in to effect a rescue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Prevents maintenance of electrics etc.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More likely to use higher risk heating sources, e.g. convection or radiation heaters</a:t>
            </a:r>
          </a:p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3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945" y="365125"/>
            <a:ext cx="5932205" cy="1325563"/>
          </a:xfrm>
        </p:spPr>
        <p:txBody>
          <a:bodyPr>
            <a:normAutofit/>
          </a:bodyPr>
          <a:lstStyle/>
          <a:p>
            <a:r>
              <a:rPr lang="en-GB" sz="3700" b="1" dirty="0" smtClean="0">
                <a:solidFill>
                  <a:srgbClr val="165C7D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Hoarding – Clutter Image rating matrix</a:t>
            </a:r>
            <a:endParaRPr lang="en-GB" sz="37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488679"/>
            <a:ext cx="3221839" cy="1198414"/>
            <a:chOff x="838200" y="488679"/>
            <a:chExt cx="3221839" cy="1198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8679"/>
              <a:ext cx="1198414" cy="11984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50" y="1127570"/>
              <a:ext cx="1944589" cy="419193"/>
            </a:xfrm>
            <a:prstGeom prst="rect">
              <a:avLst/>
            </a:prstGeom>
          </p:spPr>
        </p:pic>
      </p:grpSp>
      <p:pic>
        <p:nvPicPr>
          <p:cNvPr id="9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880497"/>
            <a:ext cx="10883323" cy="47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945" y="365125"/>
            <a:ext cx="5932205" cy="1325563"/>
          </a:xfrm>
        </p:spPr>
        <p:txBody>
          <a:bodyPr>
            <a:normAutofit/>
          </a:bodyPr>
          <a:lstStyle/>
          <a:p>
            <a:r>
              <a:rPr lang="en-GB" sz="3700" b="1" dirty="0" smtClean="0">
                <a:solidFill>
                  <a:srgbClr val="165C7D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Referral Process</a:t>
            </a:r>
            <a:endParaRPr lang="en-GB" sz="37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488679"/>
            <a:ext cx="3221839" cy="1198414"/>
            <a:chOff x="838200" y="488679"/>
            <a:chExt cx="3221839" cy="1198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8679"/>
              <a:ext cx="1198414" cy="11984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50" y="1127570"/>
              <a:ext cx="1944589" cy="41919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18" y="1954934"/>
            <a:ext cx="10515600" cy="4351338"/>
          </a:xfrm>
        </p:spPr>
        <p:txBody>
          <a:bodyPr/>
          <a:lstStyle/>
          <a:p>
            <a:r>
              <a:rPr lang="en-GB" dirty="0" smtClean="0"/>
              <a:t>Secure egress </a:t>
            </a:r>
            <a:r>
              <a:rPr lang="en-GB" dirty="0" smtClean="0"/>
              <a:t>form </a:t>
            </a:r>
          </a:p>
          <a:p>
            <a:r>
              <a:rPr lang="en-US" dirty="0" smtClean="0">
                <a:hlinkClick r:id="rId4"/>
              </a:rPr>
              <a:t>Leicestershire </a:t>
            </a:r>
            <a:r>
              <a:rPr lang="en-US" dirty="0">
                <a:hlinkClick r:id="rId4"/>
              </a:rPr>
              <a:t>Fire and Rescue Service Secure Form (egressforms.com)</a:t>
            </a:r>
            <a:endParaRPr lang="en-GB" dirty="0" smtClean="0"/>
          </a:p>
          <a:p>
            <a:r>
              <a:rPr lang="en-GB" dirty="0" smtClean="0"/>
              <a:t>First Contact </a:t>
            </a:r>
          </a:p>
          <a:p>
            <a:r>
              <a:rPr lang="en-GB" dirty="0" smtClean="0"/>
              <a:t>Urgent referrals (Arson risk) can be taken over phone 24/7 </a:t>
            </a:r>
          </a:p>
          <a:p>
            <a:r>
              <a:rPr lang="en-GB" dirty="0" smtClean="0"/>
              <a:t>SMS service for hard of hearing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3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409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Century Gothic</vt:lpstr>
      <vt:lpstr>Rockwell</vt:lpstr>
      <vt:lpstr>Office Theme</vt:lpstr>
      <vt:lpstr>Home Safety Checks</vt:lpstr>
      <vt:lpstr>Types of visit</vt:lpstr>
      <vt:lpstr>PowerPoint Presentation</vt:lpstr>
      <vt:lpstr>Risk Identification</vt:lpstr>
      <vt:lpstr>Hoarding – Why is it an issue for Fire Service? </vt:lpstr>
      <vt:lpstr>Hoarding – Clutter Image rating matrix</vt:lpstr>
      <vt:lpstr>Referral Process</vt:lpstr>
      <vt:lpstr>PowerPoint Presentation</vt:lpstr>
    </vt:vector>
  </TitlesOfParts>
  <Company>Leicestershire Fire &amp; Rescue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Hajat</dc:creator>
  <cp:lastModifiedBy>Ashraf Hajat</cp:lastModifiedBy>
  <cp:revision>26</cp:revision>
  <dcterms:created xsi:type="dcterms:W3CDTF">2021-05-10T10:13:41Z</dcterms:created>
  <dcterms:modified xsi:type="dcterms:W3CDTF">2021-06-09T08:37:57Z</dcterms:modified>
</cp:coreProperties>
</file>